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9"/>
      <p:bold r:id="rId20"/>
      <p:italic r:id="rId21"/>
      <p:boldItalic r:id="rId22"/>
    </p:embeddedFont>
    <p:embeddedFont>
      <p:font typeface="Montserrat ExtraBold" panose="00000900000000000000" pitchFamily="2" charset="0"/>
      <p:bold r:id="rId23"/>
      <p:boldItalic r:id="rId24"/>
    </p:embeddedFont>
    <p:embeddedFont>
      <p:font typeface="Montserrat Medium" panose="000006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9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db486d5e6e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db486d5e6e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b486d5e6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db486d5e6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db486d5e6e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db486d5e6e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db486d5e6e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db486d5e6e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db486d5e6e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db486d5e6e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b486d5e6e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b486d5e6e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d896c68e0e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d896c68e0e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896c68e0e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896c68e0e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d896c68e0e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d896c68e0e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896c68e0e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896c68e0e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896c68e0e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896c68e0e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896c68e0e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896c68e0e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896c68e0e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d896c68e0e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sz="1300" dirty="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dc39bae55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dc39bae55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896c68e0e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896c68e0e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>
            <a:spLocks noGrp="1"/>
          </p:cNvSpPr>
          <p:nvPr>
            <p:ph type="title" hasCustomPrompt="1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6"/>
          <p:cNvSpPr txBox="1">
            <a:spLocks noGrp="1"/>
          </p:cNvSpPr>
          <p:nvPr>
            <p:ph type="subTitle" idx="1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title" idx="2" hasCustomPrompt="1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6"/>
          <p:cNvSpPr txBox="1">
            <a:spLocks noGrp="1"/>
          </p:cNvSpPr>
          <p:nvPr>
            <p:ph type="subTitle" idx="3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title" idx="4" hasCustomPrompt="1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6"/>
          <p:cNvSpPr txBox="1">
            <a:spLocks noGrp="1"/>
          </p:cNvSpPr>
          <p:nvPr>
            <p:ph type="subTitle" idx="5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>
            <a:spLocks noGrp="1"/>
          </p:cNvSpPr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7"/>
          <p:cNvSpPr txBox="1">
            <a:spLocks noGrp="1"/>
          </p:cNvSpPr>
          <p:nvPr>
            <p:ph type="subTitle" idx="1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title" idx="2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subTitle" idx="3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title" idx="5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ubTitle" idx="6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7"/>
          <p:cNvSpPr txBox="1">
            <a:spLocks noGrp="1"/>
          </p:cNvSpPr>
          <p:nvPr>
            <p:ph type="title" idx="7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subTitle" idx="8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title" idx="9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ubTitle" idx="13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title" idx="14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7"/>
          <p:cNvSpPr txBox="1">
            <a:spLocks noGrp="1"/>
          </p:cNvSpPr>
          <p:nvPr>
            <p:ph type="subTitle" idx="15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title" idx="2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subTitle" idx="1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title" idx="3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subTitle" idx="4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title" idx="5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subTitle" idx="6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8"/>
          <p:cNvSpPr txBox="1">
            <a:spLocks noGrp="1"/>
          </p:cNvSpPr>
          <p:nvPr>
            <p:ph type="title" idx="7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8"/>
          <p:cNvSpPr txBox="1">
            <a:spLocks noGrp="1"/>
          </p:cNvSpPr>
          <p:nvPr>
            <p:ph type="subTitle" idx="8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subTitle" idx="1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1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subTitle" idx="1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sr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sr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sr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sr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sr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sr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sr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5"/>
          <p:cNvSpPr txBox="1">
            <a:spLocks noGrp="1"/>
          </p:cNvSpPr>
          <p:nvPr>
            <p:ph type="body" idx="1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29" name="Google Shape;2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faas/nats-queue-worker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FAASD</a:t>
            </a:r>
            <a:endParaRPr/>
          </a:p>
        </p:txBody>
      </p:sp>
      <p:sp>
        <p:nvSpPr>
          <p:cNvPr id="159" name="Google Shape;159;p36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Sokolović Stefan 16866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Radosavljevic Milan 16835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063" y="1976425"/>
            <a:ext cx="6677025" cy="11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400" y="732075"/>
            <a:ext cx="6203177" cy="367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5188" y="953172"/>
            <a:ext cx="7053625" cy="3237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8800" y="1117900"/>
            <a:ext cx="4946400" cy="29076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916" y="590450"/>
            <a:ext cx="6838174" cy="38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4418" y="328200"/>
            <a:ext cx="4215151" cy="448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1"/>
          <p:cNvSpPr txBox="1">
            <a:spLocks noGrp="1"/>
          </p:cNvSpPr>
          <p:nvPr>
            <p:ph type="ctrTitle"/>
          </p:nvPr>
        </p:nvSpPr>
        <p:spPr>
          <a:xfrm>
            <a:off x="1227250" y="1267550"/>
            <a:ext cx="68634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 sz="6000">
                <a:solidFill>
                  <a:schemeClr val="lt2"/>
                </a:solidFill>
              </a:rPr>
              <a:t>Hvala na pažnji !</a:t>
            </a:r>
            <a:endParaRPr sz="6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7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Opšte o faasd</a:t>
            </a:r>
            <a:endParaRPr/>
          </a:p>
        </p:txBody>
      </p:sp>
      <p:sp>
        <p:nvSpPr>
          <p:cNvPr id="165" name="Google Shape;165;p37"/>
          <p:cNvSpPr txBox="1">
            <a:spLocks noGrp="1"/>
          </p:cNvSpPr>
          <p:nvPr>
            <p:ph type="body" idx="1"/>
          </p:nvPr>
        </p:nvSpPr>
        <p:spPr>
          <a:xfrm>
            <a:off x="938500" y="1489600"/>
            <a:ext cx="5999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Char char="●"/>
            </a:pPr>
            <a:r>
              <a:rPr lang="sr"/>
              <a:t>faasd je napisan na Go programskom jeziku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Char char="●"/>
            </a:pPr>
            <a:r>
              <a:rPr lang="sr"/>
              <a:t>Koristi glavne komponente i </a:t>
            </a:r>
            <a:r>
              <a:rPr lang="sr" b="1"/>
              <a:t>ekosistem </a:t>
            </a:r>
            <a:r>
              <a:rPr lang="sr"/>
              <a:t>OpenFaaS-a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Char char="●"/>
            </a:pPr>
            <a:r>
              <a:rPr lang="sr"/>
              <a:t>Koristi containerd za runtime i Container Network Interface (CNI) za networking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Char char="●"/>
            </a:pPr>
            <a:r>
              <a:rPr lang="sr"/>
              <a:t>Nije zavistan od arhitekture procesora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Char char="●"/>
            </a:pPr>
            <a:r>
              <a:rPr lang="sr"/>
              <a:t>Može da pokrene skoro bilo koji stateful kontejner kroz njegov </a:t>
            </a:r>
            <a:r>
              <a:rPr lang="sr" b="1"/>
              <a:t>docker-compose</a:t>
            </a: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Char char="●"/>
            </a:pPr>
            <a:r>
              <a:rPr lang="sr"/>
              <a:t>Ne može da se skalira horizontalno, već samo vertikalno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Char char="●"/>
            </a:pPr>
            <a:r>
              <a:rPr lang="sr"/>
              <a:t>Podržava samo jednu repliku po funkciji</a:t>
            </a:r>
            <a:endParaRPr/>
          </a:p>
        </p:txBody>
      </p:sp>
      <p:pic>
        <p:nvPicPr>
          <p:cNvPr id="166" name="Google Shape;16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0150" y="3710575"/>
            <a:ext cx="941400" cy="94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0525" y="3710575"/>
            <a:ext cx="709994" cy="94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Šta se deploy-uje uz faasd?</a:t>
            </a:r>
            <a:endParaRPr/>
          </a:p>
        </p:txBody>
      </p:sp>
      <p:sp>
        <p:nvSpPr>
          <p:cNvPr id="173" name="Google Shape;173;p38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sr" sz="1500"/>
              <a:t>faasd i faasd-provider za containerd - CRUD za funkcije i servise,  implementira OpenFaas REST API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sr" sz="1500"/>
              <a:t>Prometheus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sr" sz="1500"/>
              <a:t>OpenFaas Gateway - UI portal, CLI, i ostali OpenFaaS alati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sr" sz="1500"/>
              <a:t>NATS - za asinhrono procesiranje i redove</a:t>
            </a:r>
            <a:endParaRPr sz="15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sr" sz="1500">
                <a:uFill>
                  <a:noFill/>
                </a:uFill>
                <a:hlinkClick r:id="rId3"/>
              </a:rPr>
              <a:t>OpenFaaS queue-worker for NATS</a:t>
            </a:r>
            <a:r>
              <a:rPr lang="sr" sz="1700"/>
              <a:t> - </a:t>
            </a:r>
            <a:r>
              <a:rPr lang="sr" sz="1500"/>
              <a:t>run your invocations in the background without adding any code.</a:t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Open-FaaS jezgo</a:t>
            </a:r>
            <a:endParaRPr/>
          </a:p>
        </p:txBody>
      </p:sp>
      <p:sp>
        <p:nvSpPr>
          <p:cNvPr id="179" name="Google Shape;179;p39"/>
          <p:cNvSpPr txBox="1">
            <a:spLocks noGrp="1"/>
          </p:cNvSpPr>
          <p:nvPr>
            <p:ph type="body" idx="1"/>
          </p:nvPr>
        </p:nvSpPr>
        <p:spPr>
          <a:xfrm>
            <a:off x="938500" y="1582750"/>
            <a:ext cx="6149700" cy="22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 sz="1800"/>
              <a:t>Glavne komponente OpenFaaS-a su:</a:t>
            </a:r>
            <a:endParaRPr sz="18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FFAB40"/>
              </a:buClr>
              <a:buSzPts val="1800"/>
              <a:buChar char="●"/>
            </a:pPr>
            <a:r>
              <a:rPr lang="sr" sz="1750"/>
              <a:t>Gateway</a:t>
            </a:r>
            <a:endParaRPr sz="1750"/>
          </a:p>
          <a:p>
            <a:pPr marL="457200" lvl="0" indent="-339725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750"/>
              <a:buChar char="●"/>
            </a:pPr>
            <a:r>
              <a:rPr lang="sr" sz="1750"/>
              <a:t>basic-auth plugin i komercijalni Single Sign-On plugin</a:t>
            </a:r>
            <a:endParaRPr sz="1750"/>
          </a:p>
          <a:p>
            <a:pPr marL="457200" lvl="0" indent="-339725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750"/>
              <a:buChar char="●"/>
            </a:pPr>
            <a:r>
              <a:rPr lang="sr" sz="1750"/>
              <a:t>queue-worker koji izbacuje iz reda asinhrone zahteve od NATS-a i izvršava ih</a:t>
            </a:r>
            <a:endParaRPr sz="175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CONTAINERD</a:t>
            </a:r>
            <a:endParaRPr/>
          </a:p>
        </p:txBody>
      </p:sp>
      <p:sp>
        <p:nvSpPr>
          <p:cNvPr id="185" name="Google Shape;185;p40"/>
          <p:cNvSpPr txBox="1">
            <a:spLocks noGrp="1"/>
          </p:cNvSpPr>
          <p:nvPr>
            <p:ph type="body" idx="1"/>
          </p:nvPr>
        </p:nvSpPr>
        <p:spPr>
          <a:xfrm>
            <a:off x="938500" y="1185150"/>
            <a:ext cx="60954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500"/>
              <a:buChar char="●"/>
            </a:pPr>
            <a:r>
              <a:rPr lang="sr" sz="1500"/>
              <a:t>Containerd je jezgro runtime-a za kontejnere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500"/>
              <a:buChar char="●"/>
            </a:pPr>
            <a:r>
              <a:rPr lang="sr" sz="1500"/>
              <a:t>Dostupan za Linux i Windows operativni sistem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500"/>
              <a:buChar char="●"/>
            </a:pPr>
            <a:r>
              <a:rPr lang="sr" sz="1500"/>
              <a:t>Potpuno upravlja životnim ciklusom sistema na kojem se hostuje kontejner.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500"/>
              <a:buChar char="●"/>
            </a:pPr>
            <a:r>
              <a:rPr lang="sr" sz="1500"/>
              <a:t>Brine se za dopremanje slike, njeno skladištenje i pokretanje samog kontejnera</a:t>
            </a:r>
            <a:endParaRPr sz="15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500"/>
          </a:p>
        </p:txBody>
      </p:sp>
      <p:pic>
        <p:nvPicPr>
          <p:cNvPr id="186" name="Google Shape;1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2500" y="2762725"/>
            <a:ext cx="4237425" cy="220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40"/>
          <p:cNvSpPr/>
          <p:nvPr/>
        </p:nvSpPr>
        <p:spPr>
          <a:xfrm>
            <a:off x="1683203" y="4025155"/>
            <a:ext cx="3372600" cy="307800"/>
          </a:xfrm>
          <a:prstGeom prst="rect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875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Container Network Interface - CNI</a:t>
            </a:r>
            <a:endParaRPr/>
          </a:p>
        </p:txBody>
      </p:sp>
      <p:sp>
        <p:nvSpPr>
          <p:cNvPr id="193" name="Google Shape;193;p41"/>
          <p:cNvSpPr txBox="1">
            <a:spLocks noGrp="1"/>
          </p:cNvSpPr>
          <p:nvPr>
            <p:ph type="body" idx="1"/>
          </p:nvPr>
        </p:nvSpPr>
        <p:spPr>
          <a:xfrm>
            <a:off x="728700" y="1760550"/>
            <a:ext cx="5596200" cy="2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sr"/>
              <a:t>CNI (Container Network Interface) je projekat Cloud Native Computing fondacije, sastoji se od specifikacija i biblioteka za pisanje pluginova za konfigurisanje mrežnih interfejsa za Linux kontejnere, zajedno sa brojnim pluginovima.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sr"/>
              <a:t> 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sr"/>
              <a:t>CNI se brine samo o mrežnoj povezanosti kontejnera i brisanja zauzetih resursa kada su kontejneri obrisani. </a:t>
            </a:r>
            <a:endParaRPr/>
          </a:p>
        </p:txBody>
      </p:sp>
      <p:pic>
        <p:nvPicPr>
          <p:cNvPr id="194" name="Google Shape;19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3800" y="252938"/>
            <a:ext cx="800100" cy="113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Zašto faasd umesto OpenFaaS i Kuberenetes</a:t>
            </a:r>
            <a:endParaRPr/>
          </a:p>
        </p:txBody>
      </p:sp>
      <p:sp>
        <p:nvSpPr>
          <p:cNvPr id="200" name="Google Shape;200;p42"/>
          <p:cNvSpPr txBox="1">
            <a:spLocks noGrp="1"/>
          </p:cNvSpPr>
          <p:nvPr>
            <p:ph type="body" idx="1"/>
          </p:nvPr>
        </p:nvSpPr>
        <p:spPr>
          <a:xfrm>
            <a:off x="938500" y="1386425"/>
            <a:ext cx="6182100" cy="31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</a:pPr>
            <a:r>
              <a:rPr lang="sr" sz="1600"/>
              <a:t>Za deploy-ovanje mikroservisa i funkcija</a:t>
            </a:r>
            <a:endParaRPr sz="1600">
              <a:solidFill>
                <a:srgbClr val="FF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</a:pPr>
            <a:r>
              <a:rPr lang="sr" sz="1600"/>
              <a:t>Kada nemamo znanje ili resurse za Kuberenetes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</a:pPr>
            <a:r>
              <a:rPr lang="sr" sz="1600"/>
              <a:t>Za deploy embedded aplikacija u IoT i edge slučajevima korišćenja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</a:pPr>
            <a:r>
              <a:rPr lang="sr" sz="1600"/>
              <a:t>Za distribuiranje aplikacija klijentu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</a:pPr>
            <a:r>
              <a:rPr lang="sr" sz="1600"/>
              <a:t>Za projekte koji imaju mali budžet</a:t>
            </a:r>
            <a:endParaRPr sz="1600">
              <a:solidFill>
                <a:srgbClr val="FF0000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</a:pPr>
            <a:r>
              <a:rPr lang="sr" sz="1600"/>
              <a:t>Kada je potrebno samo par funkcija ili mikroservis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sr" sz="1600"/>
              <a:t>faasd nema istu obavezu održavanja, ažuriranja i osiguravanja u odnosu na Kubernetes klastere. </a:t>
            </a:r>
            <a:endParaRPr sz="1600"/>
          </a:p>
        </p:txBody>
      </p:sp>
      <p:cxnSp>
        <p:nvCxnSpPr>
          <p:cNvPr id="201" name="Google Shape;201;p42"/>
          <p:cNvCxnSpPr/>
          <p:nvPr/>
        </p:nvCxnSpPr>
        <p:spPr>
          <a:xfrm rot="10800000" flipH="1">
            <a:off x="720100" y="3598350"/>
            <a:ext cx="5684400" cy="210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1920750" y="2013450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" sz="4500">
                <a:solidFill>
                  <a:schemeClr val="lt2"/>
                </a:solidFill>
              </a:rPr>
              <a:t>Primer</a:t>
            </a:r>
            <a:endParaRPr sz="45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12" name="Google Shape;21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775" y="585450"/>
            <a:ext cx="8104450" cy="383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</Words>
  <Application>Microsoft Office PowerPoint</Application>
  <PresentationFormat>On-screen Show (16:9)</PresentationFormat>
  <Paragraphs>42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Montserrat ExtraBold</vt:lpstr>
      <vt:lpstr>Arial</vt:lpstr>
      <vt:lpstr>Montserrat</vt:lpstr>
      <vt:lpstr>Montserrat Medium</vt:lpstr>
      <vt:lpstr>Futuristic Background by Slidesgo</vt:lpstr>
      <vt:lpstr>FAASD</vt:lpstr>
      <vt:lpstr>Opšte o faasd</vt:lpstr>
      <vt:lpstr>Šta se deploy-uje uz faasd?</vt:lpstr>
      <vt:lpstr>Open-FaaS jezgo</vt:lpstr>
      <vt:lpstr>CONTAINERD</vt:lpstr>
      <vt:lpstr>Container Network Interface - CNI</vt:lpstr>
      <vt:lpstr>Zašto faasd umesto OpenFaaS i Kuberenetes</vt:lpstr>
      <vt:lpstr>Primer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Hvala na pažnji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FAASD</dc:title>
  <cp:lastModifiedBy>Milan Radosavljevic</cp:lastModifiedBy>
  <cp:revision>1</cp:revision>
  <dcterms:modified xsi:type="dcterms:W3CDTF">2021-06-06T17:24:27Z</dcterms:modified>
</cp:coreProperties>
</file>